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7" r:id="rId3"/>
    <p:sldId id="269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71" r:id="rId12"/>
    <p:sldId id="27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357" y="0"/>
            <a:ext cx="9183357" cy="6858000"/>
          </a:xfrm>
          <a:prstGeom prst="rect">
            <a:avLst/>
          </a:prstGeom>
          <a:noFill/>
        </p:spPr>
      </p:pic>
      <p:pic>
        <p:nvPicPr>
          <p:cNvPr id="4" name="Picture 2" descr="C:\Users\user\Desktop\Buratino2.png"/>
          <p:cNvPicPr>
            <a:picLocks noChangeAspect="1" noChangeArrowheads="1"/>
          </p:cNvPicPr>
          <p:nvPr/>
        </p:nvPicPr>
        <p:blipFill>
          <a:blip r:embed="rId3" cstate="print"/>
          <a:srcRect l="16589" t="5405" r="16589" b="5499"/>
          <a:stretch>
            <a:fillRect/>
          </a:stretch>
        </p:blipFill>
        <p:spPr bwMode="auto">
          <a:xfrm>
            <a:off x="251520" y="188640"/>
            <a:ext cx="3024336" cy="403244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699792" y="692696"/>
            <a:ext cx="59401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АДАПТИРОВАННАЯ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ДОШКОЛЬНОГО ОБРАЗОВАНИЯ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user\Desktop\33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3501008"/>
            <a:ext cx="4538363" cy="29301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2843809" y="2276872"/>
            <a:ext cx="61206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МУНИЦИПАЛЬНОГО БЮДЖЕТНОГО ДОШКОЛЬНОГО ОБРАЗОВАТЕЛЬНОГО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УЧРЕЖДЕНИЯ «ДЕТСКИЙ САД КОМПЕНСИРУЮЩЕГО ВИДА №28 «БУРАТИНО»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Г.АЛЬМЕТЬЕВСКА»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357" y="0"/>
            <a:ext cx="9183357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31032" y="692696"/>
            <a:ext cx="84614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НОРМАТИВНАЯ БАЗА ПРОГРАММЫ</a:t>
            </a: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ФЕДЕРАЛЬНОМ УРОВНЕ:</a:t>
            </a:r>
          </a:p>
          <a:p>
            <a:pPr lvl="0">
              <a:buFont typeface="Wingdings" pitchFamily="2" charset="2"/>
              <a:buChar char="§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Федеральный закон от 29.12.2012 г. № 273-ФЗ «Об образовании в Российской Федерации»;</a:t>
            </a:r>
          </a:p>
          <a:p>
            <a:pPr lvl="0">
              <a:buFont typeface="Wingdings" pitchFamily="2" charset="2"/>
              <a:buChar char="§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 от 30.08.2013 года № 1014 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образования»;</a:t>
            </a:r>
          </a:p>
          <a:p>
            <a:pPr lvl="0">
              <a:buFont typeface="Wingdings" pitchFamily="2" charset="2"/>
              <a:buChar char="§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Постановление Главного государственного санитарного врача Российской Федерации от 15.05.2013 г. № 26 г. Москва «Об утверждении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2.4.1.3049-13 «Санитарно -</a:t>
            </a:r>
          </a:p>
          <a:p>
            <a:pPr>
              <a:buFont typeface="Wingdings" pitchFamily="2" charset="2"/>
              <a:buChar char="§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эпидемиологические требования к устройству, содержанию и организации режима работы дошкольных образовательных организаций»;</a:t>
            </a:r>
          </a:p>
          <a:p>
            <a:pPr lvl="0">
              <a:buFont typeface="Wingdings" pitchFamily="2" charset="2"/>
              <a:buChar char="§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от 17.10.2013 г. № 1155 «Об утверждении федерального государственного образовательного стандарта дошкольного образования»;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357" y="0"/>
            <a:ext cx="9183357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27584" y="836712"/>
            <a:ext cx="76328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уровне МБДОУ № 28 «Буратино»: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Устав, утвержденный Постановлением Исполнительного комитета муниципального образования «город Альметьевск» Республики Татарстан от 20.05.2016 года № 965;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Лицензия на право осуществления образовательной деятельности от 26.11.2013  г.,  серия 16 Л 01 № 0000942, регистрационный № 5293. Срок действия – бессрочно;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Свидетельство на осуществление медицинской деятельности: № ЛО-16-01-003224 от 17.02.2014 г. Серия ЛО-01-0000697;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357" y="0"/>
            <a:ext cx="918335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5536" y="332656"/>
            <a:ext cx="835292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РЕАЛИЗАЦИИ АДАПТИРОВАННОЙ ОСНОВНОЙ ОБРАЗОВАТЕЛЬНОЙ ПРОГРАММЫ ДОШКОЛЬНОГО ОБРАЗОВАНИЯ В СООТВЕТСТВИИ С ФГОС ДОШКОЛЬНОГО ОБРАЗОВАНИЯ: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личности детей дошкольного возраста с ограниченными возможностями здоровья в различных видах общения и деятельности с учетом их возрастных, индивидуальных психологических и физиологических особенностей.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 НАПРАВЛЕНА НА: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условий сохранения и укрепления здоровья детей дошкольного возраста, разностороннего развития детей с учётом их возрастных и индивидуальных особенностей по основным направлениям - физическому, социально-личностному, познавательному, речевому и художественно-эстетическому,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своевременное выявление и преодоление недостатков в развитии, обеспечение квалифицированной коррекции недостатков в развитии детей с ограниченными возможностями здоровья, формирование полноценного базиса для обучения в общеобразовательной школе,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развивающей коррекционной образовательной среды, которая представляет собой систему условий социализации и индивидуализации детей с ограниченными возможностями здоровья.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357" y="0"/>
            <a:ext cx="918335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99592" y="476673"/>
            <a:ext cx="748883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реализуется в группах компенсирующей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направленности для детей старшего дошкольного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возраста с тяжелыми нарушениями речи</a:t>
            </a:r>
          </a:p>
          <a:p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2636912"/>
            <a:ext cx="80648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реализуется на государственном языке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Российской Федерации (русском)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включает обязательную (инвариантную) часть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часть (вариативную),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формируемую участниками образовательных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отношений.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357" y="0"/>
            <a:ext cx="918335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5536" y="548680"/>
            <a:ext cx="8748464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Вариативная часть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учитывает образовательные потребности,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интересы и мотивы детей, членов их семей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педагогов и ориентирована на: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специфику национальных,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условий,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которых осуществляется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 деятельность;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потребности и интересы детей с ТНР,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также возможности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педагогического коллектива;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сложившиеся традиции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детского сада.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357" y="0"/>
            <a:ext cx="918335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15616" y="620688"/>
            <a:ext cx="77048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включает три основных раздела:</a:t>
            </a:r>
            <a:r>
              <a:rPr lang="ru-RU" sz="3200" b="1" dirty="0" smtClean="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целевой,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содержательный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организационный,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каждом из которых отражается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обязательная часть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часть, формируемая участниками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образовательных отношений</a:t>
            </a:r>
            <a:r>
              <a:rPr lang="ru-RU" dirty="0" smtClean="0">
                <a:solidFill>
                  <a:srgbClr val="10253F"/>
                </a:solidFill>
                <a:latin typeface="Arial"/>
              </a:rPr>
              <a:t/>
            </a:r>
            <a:br>
              <a:rPr lang="ru-RU" dirty="0" smtClean="0">
                <a:solidFill>
                  <a:srgbClr val="10253F"/>
                </a:solidFill>
                <a:latin typeface="Arial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357" y="0"/>
            <a:ext cx="918335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9512" y="692696"/>
            <a:ext cx="896448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включает совокупность образовательных областей,</a:t>
            </a:r>
            <a:b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которые обеспечивают разностороннее развитие детей,</a:t>
            </a:r>
            <a:b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согласно их возрастным и индивидуальным</a:t>
            </a:r>
            <a:b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особенностям по основным направлениям</a:t>
            </a:r>
            <a:b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(образовательным областям):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развитие;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развитие;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речевое развитие;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 развитие;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физическое развитие.</a:t>
            </a:r>
            <a:r>
              <a:rPr lang="ru-RU" sz="2000" dirty="0" smtClean="0">
                <a:solidFill>
                  <a:srgbClr val="FF0000"/>
                </a:solidFill>
                <a:latin typeface="Arial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Arial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357" y="0"/>
            <a:ext cx="918335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339752" y="148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23728" y="23488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843808" y="148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476673"/>
            <a:ext cx="87129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ПРИНЦИПЫ ДОШКОЛЬНОГО ОБРАЗОВАНИЯ:</a:t>
            </a: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Построение образовательной деятельности на основе индивидуальных особенностей каждого ребенка, при котором сам ребенок становится активным в выборе содержания своего образования, становится субъектом образования (далее - индивидуализация дошкольного образования).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Содействие и сотрудничество детей и взрослых, признание ребенка полноценным участником (субъектом) образовательных отношений.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Сотрудничество ДОУ с семьей.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Приобщение детей к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социокультурным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нормам, традициям семьи, общества и государства.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335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83568" y="404664"/>
            <a:ext cx="806489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разработке Программы учитывались принципы и подходы её формирования, определённые главной целью комплексных программ:</a:t>
            </a:r>
          </a:p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для детей с ОНР, с заиканием - построение системы коррекционно-развивающей работы в логопедических группах для детей с общим недоразвитием речи, с заиканием,  предусматривающей полное взаимодействие и преемственность действий всех специалистов дошкольного образовательного учреждения и родителей дошкольников, комплексность педагогического воздействия направлена на выравнивание речевого и психофизического развития детей и обеспечивает их всестороннее гармоничное развитие;</a:t>
            </a:r>
          </a:p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принципы специального обучения и воспитания;</a:t>
            </a:r>
          </a:p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результаты обследования группы и каждого ребенка с целью разработки или корректировки планов коррекционно-развивающей и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образовательной работы;</a:t>
            </a:r>
          </a:p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 и содержание основных разделов образовательной программы.</a:t>
            </a: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3357" cy="6858000"/>
          </a:xfrm>
          <a:prstGeom prst="rect">
            <a:avLst/>
          </a:prstGeom>
          <a:noFill/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67544" y="356482"/>
            <a:ext cx="8280920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Характеристика взаимодействия педагогического коллектива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семьями детей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Взаимодействие педагогического коллектива с семьями воспитанников строится на основе доверия и признания ценности семейного воспитания. Детский сад видит свою миссию в работе с родителями в поддержке родителей (законных представителей) в воспитании детей, охране и укреплении их здоровья, вовлечение семей непосредственно в образовательную деятельность, поддержки образовательных инициатив семьи, педагогическом просвещении родителей по вопросам воспитания и обучения дошкольников.</a:t>
            </a:r>
            <a:endParaRPr kumimoji="0" lang="ru-RU" sz="160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Взаимодействие педагогов с родителями предполагает взаимопомощь, взаимоуважение и взаимодоверие, знание и учет педагогом условий семейного воспитания, а родителями – условий воспитания в детском саду. Также оно подразумевает обоюдное желание родителей и педагогов поддерживать контакты друг с другом.</a:t>
            </a:r>
            <a:endParaRPr kumimoji="0" lang="ru-RU" sz="160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Цель взаимодействия – установление партнерских отношений участников педагогического процесса, приобщение родителей к жизни детского сада. Новые подходы к взаимодействию педагогов и родителей: переход от сотрудничества по обмену информацией и пропаганды педагогических знаний к сотрудничеству как межличностному общению педагога с родителями диалогической направленности. Ключевым понятием здесь является диалог, под которым подразумевается личностно равноправное общение, совместное приобретение опыта.</a:t>
            </a:r>
            <a:endParaRPr kumimoji="0" lang="ru-RU" sz="160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Важным в настоящее время является реализация принципа открытости детского сада для родителей. Этот принцип предполагает, что родители могут иметь возможность свободно, по своему усмотрению, в удобное для них время знакомиться с деятельностью ребенка в детском саду, стилем общения воспитателя с дошкольниками, включаясь в жизнь группы.</a:t>
            </a:r>
            <a:endParaRPr kumimoji="0" lang="ru-RU" sz="160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3357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848266" y="836712"/>
            <a:ext cx="548682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С РОДИТЕЛЯМИ</a:t>
            </a:r>
            <a:endParaRPr lang="ru-RU" sz="2400" b="1" dirty="0">
              <a:ln>
                <a:solidFill>
                  <a:srgbClr val="C0000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86370" y="3858824"/>
            <a:ext cx="3665953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Развлечения</a:t>
            </a:r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конкурсы </a:t>
            </a:r>
            <a:endParaRPr lang="ru-RU" sz="2400" dirty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015" y="1844824"/>
            <a:ext cx="3957943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lvl="0" algn="ctr"/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Психолого-педагогическое </a:t>
            </a:r>
            <a:endParaRPr lang="ru-RU" sz="2400" b="1" dirty="0" smtClean="0">
              <a:ln>
                <a:solidFill>
                  <a:srgbClr val="002060"/>
                </a:solidFill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</a:t>
            </a:r>
            <a:endParaRPr lang="ru-RU" sz="2400" b="1" dirty="0">
              <a:ln>
                <a:solidFill>
                  <a:srgbClr val="002060"/>
                </a:solidFill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6136" y="18448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932040" y="2030377"/>
            <a:ext cx="397461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мероприятия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31422" y="4858274"/>
            <a:ext cx="3700051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Наглядная </a:t>
            </a:r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информация, </a:t>
            </a:r>
          </a:p>
          <a:p>
            <a:pPr algn="ctr"/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детского сада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742" y="3258659"/>
            <a:ext cx="3808287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lvl="0" algn="ctr"/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Консультации, семинары </a:t>
            </a:r>
            <a:endParaRPr lang="ru-RU" sz="2400" b="1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</a:t>
            </a:r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собрания </a:t>
            </a:r>
            <a:endParaRPr lang="ru-RU" sz="2400" dirty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2843808" y="1403358"/>
            <a:ext cx="288032" cy="3108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695387" y="1332893"/>
            <a:ext cx="756507" cy="78418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663026">
            <a:off x="2232784" y="2694765"/>
            <a:ext cx="702643" cy="72835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832449" y="4190232"/>
            <a:ext cx="836518" cy="86712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783002">
            <a:off x="5910339" y="2779924"/>
            <a:ext cx="917256" cy="9508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773</Words>
  <Application>Microsoft Office PowerPoint</Application>
  <PresentationFormat>Экран (4:3)</PresentationFormat>
  <Paragraphs>59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Николай Фролов</cp:lastModifiedBy>
  <cp:revision>24</cp:revision>
  <dcterms:created xsi:type="dcterms:W3CDTF">2018-04-10T05:53:21Z</dcterms:created>
  <dcterms:modified xsi:type="dcterms:W3CDTF">2018-04-10T17:16:11Z</dcterms:modified>
</cp:coreProperties>
</file>